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8" r:id="rId4"/>
    <p:sldId id="263" r:id="rId5"/>
    <p:sldId id="259" r:id="rId6"/>
    <p:sldId id="264" r:id="rId7"/>
    <p:sldId id="265" r:id="rId8"/>
    <p:sldId id="260" r:id="rId9"/>
    <p:sldId id="261" r:id="rId10"/>
    <p:sldId id="262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9DDDB51-1F34-4F6E-BC33-CA26B4F59ACA}" type="datetimeFigureOut">
              <a:rPr lang="en-AU" smtClean="0"/>
              <a:t>31/07/2013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9002018-A685-4180-A13F-79A94C1506FF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sz="2800" dirty="0" smtClean="0"/>
              <a:t>Jakarta-Indonesian Primary students’ experiences in school</a:t>
            </a:r>
            <a:endParaRPr lang="en-AU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AU" dirty="0" smtClean="0"/>
              <a:t>Deasyanti and Ratna</a:t>
            </a:r>
          </a:p>
          <a:p>
            <a:endParaRPr lang="en-AU" dirty="0"/>
          </a:p>
          <a:p>
            <a:r>
              <a:rPr lang="en-AU" dirty="0" smtClean="0"/>
              <a:t>PhD students</a:t>
            </a:r>
          </a:p>
          <a:p>
            <a:r>
              <a:rPr lang="en-AU" dirty="0" smtClean="0"/>
              <a:t>School of Education</a:t>
            </a:r>
          </a:p>
        </p:txBody>
      </p:sp>
    </p:spTree>
    <p:extLst>
      <p:ext uri="{BB962C8B-B14F-4D97-AF65-F5344CB8AC3E}">
        <p14:creationId xmlns:p14="http://schemas.microsoft.com/office/powerpoint/2010/main" val="245101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Outline Presentation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Background </a:t>
            </a:r>
          </a:p>
          <a:p>
            <a:r>
              <a:rPr lang="en-AU" dirty="0" smtClean="0"/>
              <a:t>Research Questions</a:t>
            </a:r>
          </a:p>
          <a:p>
            <a:r>
              <a:rPr lang="en-AU" dirty="0" smtClean="0"/>
              <a:t>Methodology</a:t>
            </a:r>
          </a:p>
          <a:p>
            <a:r>
              <a:rPr lang="en-AU" dirty="0" smtClean="0"/>
              <a:t>Results</a:t>
            </a:r>
          </a:p>
          <a:p>
            <a:r>
              <a:rPr lang="en-AU" dirty="0" smtClean="0"/>
              <a:t>Implication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905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Background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US" sz="2400" dirty="0" smtClean="0"/>
              <a:t>Indonesian </a:t>
            </a:r>
            <a:r>
              <a:rPr lang="en-US" sz="2400" dirty="0"/>
              <a:t>education </a:t>
            </a:r>
            <a:r>
              <a:rPr lang="en-US" sz="2400" dirty="0" smtClean="0"/>
              <a:t>system</a:t>
            </a:r>
          </a:p>
          <a:p>
            <a:pPr marL="580644" lvl="2" indent="-342900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q"/>
            </a:pPr>
            <a:r>
              <a:rPr lang="en-US" sz="2100" dirty="0" smtClean="0"/>
              <a:t>Teacher center</a:t>
            </a:r>
          </a:p>
          <a:p>
            <a:pPr marL="580644" lvl="2" indent="-342900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q"/>
            </a:pPr>
            <a:r>
              <a:rPr lang="en-US" sz="2100" dirty="0" smtClean="0"/>
              <a:t>Content driven</a:t>
            </a:r>
          </a:p>
          <a:p>
            <a:pPr marL="580644" lvl="2" indent="-342900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q"/>
            </a:pPr>
            <a:r>
              <a:rPr lang="en-US" sz="2100" dirty="0" smtClean="0"/>
              <a:t>Competitive</a:t>
            </a:r>
          </a:p>
          <a:p>
            <a:pPr marL="580644" lvl="2" indent="-342900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q"/>
            </a:pPr>
            <a:r>
              <a:rPr lang="en-US" sz="2100" dirty="0" smtClean="0"/>
              <a:t>Rote learning </a:t>
            </a:r>
          </a:p>
          <a:p>
            <a:pPr marL="0" lvl="1" indent="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dirty="0" smtClean="0"/>
          </a:p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US" dirty="0" smtClean="0"/>
              <a:t>Location of the study </a:t>
            </a:r>
          </a:p>
          <a:p>
            <a:pPr marL="512064" lvl="2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US" dirty="0" smtClean="0"/>
              <a:t>East Jakarta </a:t>
            </a:r>
            <a:r>
              <a:rPr lang="en-US" dirty="0" smtClean="0">
                <a:sym typeface="Wingdings" pitchFamily="2" charset="2"/>
              </a:rPr>
              <a:t> urban setting </a:t>
            </a:r>
            <a:endParaRPr lang="en-US" dirty="0" smtClean="0"/>
          </a:p>
          <a:p>
            <a:pPr marL="512064" lvl="2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US" dirty="0" smtClean="0"/>
              <a:t>8 </a:t>
            </a:r>
            <a:r>
              <a:rPr lang="en-US" dirty="0"/>
              <a:t>P</a:t>
            </a:r>
            <a:r>
              <a:rPr lang="en-US" dirty="0" smtClean="0"/>
              <a:t>rimary schools from public and private</a:t>
            </a:r>
          </a:p>
          <a:p>
            <a:pPr marL="512064" lvl="2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US" dirty="0" err="1" smtClean="0"/>
              <a:t>Ratna’s</a:t>
            </a:r>
            <a:r>
              <a:rPr lang="en-US" dirty="0" smtClean="0"/>
              <a:t>: 337 </a:t>
            </a:r>
            <a:r>
              <a:rPr lang="en-US" dirty="0" smtClean="0"/>
              <a:t>students </a:t>
            </a:r>
            <a:r>
              <a:rPr lang="en-US" dirty="0" smtClean="0"/>
              <a:t>and 31 teachers</a:t>
            </a:r>
          </a:p>
          <a:p>
            <a:pPr marL="512064" lvl="2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US" dirty="0" err="1" smtClean="0"/>
              <a:t>Deasy’s</a:t>
            </a:r>
            <a:r>
              <a:rPr lang="en-US" dirty="0" smtClean="0"/>
              <a:t>: 345 students and 17 teachers</a:t>
            </a:r>
            <a:endParaRPr lang="en-US" dirty="0" smtClean="0"/>
          </a:p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3098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Research Questions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AU" sz="2400" dirty="0">
                <a:solidFill>
                  <a:schemeClr val="tx1"/>
                </a:solidFill>
              </a:rPr>
              <a:t>What factors influence academic help-seeking behaviour among primary students in Jakarta, Indonesia</a:t>
            </a:r>
            <a:r>
              <a:rPr lang="en-AU" dirty="0" smtClean="0">
                <a:solidFill>
                  <a:schemeClr val="tx1"/>
                </a:solidFill>
              </a:rPr>
              <a:t>?</a:t>
            </a:r>
          </a:p>
          <a:p>
            <a:pPr marL="0" lvl="1" indent="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AU" dirty="0">
              <a:solidFill>
                <a:schemeClr val="tx1"/>
              </a:solidFill>
            </a:endParaRPr>
          </a:p>
          <a:p>
            <a:r>
              <a:rPr lang="en-AU" sz="2400" dirty="0" smtClean="0"/>
              <a:t>Are the students satisfied with their school experience? And what kind of positive and negative emotions do students experience frequently in school?  </a:t>
            </a:r>
            <a:r>
              <a:rPr lang="en-AU" dirty="0" smtClean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6724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Methodology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Mixed methods</a:t>
            </a:r>
          </a:p>
          <a:p>
            <a:pPr lvl="1"/>
            <a:r>
              <a:rPr lang="en-US" dirty="0"/>
              <a:t>Questionnaire, </a:t>
            </a:r>
          </a:p>
          <a:p>
            <a:pPr lvl="1"/>
            <a:r>
              <a:rPr lang="en-US" dirty="0" smtClean="0"/>
              <a:t>Focus </a:t>
            </a:r>
            <a:r>
              <a:rPr lang="en-US" dirty="0"/>
              <a:t>group </a:t>
            </a:r>
            <a:r>
              <a:rPr lang="en-US" dirty="0" smtClean="0"/>
              <a:t>interviews</a:t>
            </a:r>
          </a:p>
          <a:p>
            <a:pPr lvl="1"/>
            <a:r>
              <a:rPr lang="en-US" dirty="0" smtClean="0"/>
              <a:t>Individual interview</a:t>
            </a:r>
            <a:endParaRPr lang="en-US" dirty="0"/>
          </a:p>
          <a:p>
            <a:pPr lvl="1"/>
            <a:r>
              <a:rPr lang="en-US" dirty="0"/>
              <a:t>Classroom </a:t>
            </a:r>
            <a:r>
              <a:rPr lang="en-US" dirty="0" smtClean="0"/>
              <a:t>observations</a:t>
            </a:r>
          </a:p>
          <a:p>
            <a:pPr lvl="1"/>
            <a:r>
              <a:rPr lang="en-US" dirty="0" smtClean="0"/>
              <a:t>Student’s story and drawing</a:t>
            </a:r>
            <a:endParaRPr lang="en-AU" dirty="0"/>
          </a:p>
          <a:p>
            <a:endParaRPr lang="en-AU" dirty="0" smtClean="0"/>
          </a:p>
          <a:p>
            <a:r>
              <a:rPr lang="en-AU" dirty="0" smtClean="0"/>
              <a:t>Fieldwork</a:t>
            </a:r>
          </a:p>
          <a:p>
            <a:pPr lvl="1"/>
            <a:r>
              <a:rPr lang="en-AU" dirty="0" smtClean="0"/>
              <a:t>Data collection was carried out from September 2012 to January </a:t>
            </a:r>
            <a:r>
              <a:rPr lang="en-AU" dirty="0" smtClean="0"/>
              <a:t>2013.</a:t>
            </a: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283591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39000" cy="626328"/>
          </a:xfrm>
        </p:spPr>
        <p:txBody>
          <a:bodyPr>
            <a:normAutofit/>
          </a:bodyPr>
          <a:lstStyle/>
          <a:p>
            <a:r>
              <a:rPr lang="en-AU" dirty="0" smtClean="0"/>
              <a:t>RESULTS </a:t>
            </a:r>
            <a:r>
              <a:rPr lang="en-AU" sz="1300" cap="none" dirty="0" smtClean="0"/>
              <a:t>(</a:t>
            </a:r>
            <a:r>
              <a:rPr lang="en-AU" sz="1300" cap="none" dirty="0"/>
              <a:t>R</a:t>
            </a:r>
            <a:r>
              <a:rPr lang="en-AU" sz="1300" cap="none" dirty="0" smtClean="0"/>
              <a:t>atna)</a:t>
            </a:r>
            <a:endParaRPr lang="en-AU" sz="13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>
            <a:normAutofit fontScale="92500" lnSpcReduction="10000"/>
          </a:bodyPr>
          <a:lstStyle/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US" sz="2200" dirty="0">
                <a:solidFill>
                  <a:schemeClr val="tx1"/>
                </a:solidFill>
              </a:rPr>
              <a:t>Students willingness to ask for </a:t>
            </a:r>
            <a:r>
              <a:rPr lang="en-US" sz="2200" dirty="0" smtClean="0">
                <a:solidFill>
                  <a:schemeClr val="tx1"/>
                </a:solidFill>
              </a:rPr>
              <a:t>help</a:t>
            </a:r>
            <a:endParaRPr lang="en-AU" sz="2200" dirty="0">
              <a:solidFill>
                <a:schemeClr val="tx1"/>
              </a:solidFill>
            </a:endParaRPr>
          </a:p>
          <a:p>
            <a:pPr marL="580644" lvl="2" indent="-342900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Ø"/>
            </a:pPr>
            <a:r>
              <a:rPr lang="en-US" sz="1900" dirty="0" smtClean="0"/>
              <a:t>They </a:t>
            </a:r>
            <a:r>
              <a:rPr lang="en-US" sz="1900" dirty="0"/>
              <a:t>were willing to ask for </a:t>
            </a:r>
            <a:r>
              <a:rPr lang="en-US" sz="1900" dirty="0" smtClean="0"/>
              <a:t>help</a:t>
            </a:r>
          </a:p>
          <a:p>
            <a:pPr marL="580644" lvl="2" indent="-342900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Ø"/>
            </a:pPr>
            <a:r>
              <a:rPr lang="en-US" sz="2200" dirty="0" smtClean="0"/>
              <a:t>Mean of students</a:t>
            </a:r>
            <a:r>
              <a:rPr lang="en-US" sz="2200" dirty="0" smtClean="0"/>
              <a:t>’ academic help-seeking = 3.19 </a:t>
            </a:r>
            <a:endParaRPr lang="en-US" sz="2200" dirty="0" smtClean="0"/>
          </a:p>
          <a:p>
            <a:pPr marL="530352" lvl="2" indent="0">
              <a:buNone/>
            </a:pPr>
            <a:r>
              <a:rPr lang="en-US" sz="2200" dirty="0" smtClean="0"/>
              <a:t> (</a:t>
            </a:r>
            <a:r>
              <a:rPr lang="en-US" sz="2200" dirty="0" smtClean="0"/>
              <a:t>scale 1-4)</a:t>
            </a:r>
          </a:p>
          <a:p>
            <a:pPr marL="530352" lvl="2" indent="0">
              <a:buNone/>
            </a:pPr>
            <a:endParaRPr lang="en-AU" sz="2200" dirty="0"/>
          </a:p>
          <a:p>
            <a:r>
              <a:rPr lang="en-US" sz="2200" dirty="0" smtClean="0"/>
              <a:t>Teachers</a:t>
            </a:r>
            <a:r>
              <a:rPr lang="en-US" sz="2200" dirty="0"/>
              <a:t>’ </a:t>
            </a:r>
            <a:r>
              <a:rPr lang="en-US" sz="2200" dirty="0" smtClean="0"/>
              <a:t>views: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</a:rPr>
              <a:t>Asking </a:t>
            </a:r>
            <a:r>
              <a:rPr lang="en-US" sz="2200" dirty="0">
                <a:solidFill>
                  <a:schemeClr val="tx1"/>
                </a:solidFill>
              </a:rPr>
              <a:t>is </a:t>
            </a:r>
            <a:r>
              <a:rPr lang="en-US" sz="2200" dirty="0" smtClean="0">
                <a:solidFill>
                  <a:schemeClr val="tx1"/>
                </a:solidFill>
              </a:rPr>
              <a:t>difficult for students 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</a:rPr>
              <a:t>Teachers</a:t>
            </a:r>
            <a:r>
              <a:rPr lang="en-US" sz="2200" dirty="0">
                <a:solidFill>
                  <a:schemeClr val="tx1"/>
                </a:solidFill>
              </a:rPr>
              <a:t>’ obligation </a:t>
            </a:r>
            <a:r>
              <a:rPr lang="en-US" sz="2200" dirty="0" smtClean="0">
                <a:solidFill>
                  <a:schemeClr val="tx1"/>
                </a:solidFill>
              </a:rPr>
              <a:t>to promote </a:t>
            </a:r>
            <a:r>
              <a:rPr lang="en-US" sz="2200" dirty="0">
                <a:solidFill>
                  <a:schemeClr val="tx1"/>
                </a:solidFill>
              </a:rPr>
              <a:t>this </a:t>
            </a:r>
            <a:r>
              <a:rPr lang="en-US" sz="2200" dirty="0" smtClean="0">
                <a:solidFill>
                  <a:schemeClr val="tx1"/>
                </a:solidFill>
              </a:rPr>
              <a:t>behaviour</a:t>
            </a:r>
            <a:endParaRPr lang="en-US" sz="2200" dirty="0" smtClean="0">
              <a:solidFill>
                <a:schemeClr val="tx1"/>
              </a:solidFill>
            </a:endParaRPr>
          </a:p>
          <a:p>
            <a:pPr marL="292608" lvl="1" indent="0">
              <a:buNone/>
            </a:pPr>
            <a:endParaRPr lang="en-AU" sz="2200" dirty="0"/>
          </a:p>
          <a:p>
            <a:r>
              <a:rPr lang="en-US" sz="2200" dirty="0" smtClean="0"/>
              <a:t>Students</a:t>
            </a:r>
            <a:r>
              <a:rPr lang="en-US" sz="2200" dirty="0"/>
              <a:t>’ </a:t>
            </a:r>
            <a:r>
              <a:rPr lang="en-US" sz="2200" dirty="0" smtClean="0"/>
              <a:t>views:</a:t>
            </a:r>
          </a:p>
          <a:p>
            <a:pPr lvl="1"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</a:rPr>
              <a:t>Rarely </a:t>
            </a:r>
            <a:r>
              <a:rPr lang="en-US" sz="2200" dirty="0">
                <a:solidFill>
                  <a:schemeClr val="tx1"/>
                </a:solidFill>
              </a:rPr>
              <a:t>ask for help especially in the </a:t>
            </a:r>
            <a:r>
              <a:rPr lang="en-US" sz="2200" dirty="0" smtClean="0">
                <a:solidFill>
                  <a:schemeClr val="tx1"/>
                </a:solidFill>
              </a:rPr>
              <a:t>classroom</a:t>
            </a:r>
          </a:p>
          <a:p>
            <a:pPr marL="0" indent="0">
              <a:buNone/>
            </a:pPr>
            <a:endParaRPr lang="en-US" sz="2200" dirty="0" smtClean="0"/>
          </a:p>
          <a:p>
            <a:r>
              <a:rPr lang="en-US" sz="2200" dirty="0" smtClean="0"/>
              <a:t>The </a:t>
            </a:r>
            <a:r>
              <a:rPr lang="en-US" sz="2200" dirty="0"/>
              <a:t>forms of students’ academic </a:t>
            </a:r>
            <a:r>
              <a:rPr lang="en-US" sz="2200" dirty="0" smtClean="0"/>
              <a:t>help-seeking:</a:t>
            </a:r>
            <a:endParaRPr lang="en-AU" sz="2200" dirty="0"/>
          </a:p>
          <a:p>
            <a:pPr lvl="1"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</a:rPr>
              <a:t>Formal </a:t>
            </a:r>
            <a:endParaRPr lang="en-AU" sz="2200" dirty="0">
              <a:solidFill>
                <a:schemeClr val="tx1"/>
              </a:solidFill>
            </a:endParaRPr>
          </a:p>
          <a:p>
            <a:pPr lvl="1"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</a:rPr>
              <a:t>Informal </a:t>
            </a:r>
            <a:r>
              <a:rPr lang="en-US" sz="2200" dirty="0">
                <a:solidFill>
                  <a:schemeClr val="tx1"/>
                </a:solidFill>
              </a:rPr>
              <a:t>forms</a:t>
            </a:r>
            <a:endParaRPr lang="en-AU" sz="22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043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RESULTS </a:t>
            </a:r>
            <a:r>
              <a:rPr lang="en-AU" sz="1200" cap="none" dirty="0" smtClean="0"/>
              <a:t>(</a:t>
            </a:r>
            <a:r>
              <a:rPr lang="en-AU" sz="1200" cap="none" dirty="0"/>
              <a:t>Ratna)</a:t>
            </a:r>
            <a:endParaRPr lang="en-AU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Factors</a:t>
            </a:r>
            <a:endParaRPr lang="en-AU" dirty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External </a:t>
            </a:r>
            <a:endParaRPr lang="en-AU" dirty="0">
              <a:solidFill>
                <a:schemeClr val="tx1"/>
              </a:solidFill>
            </a:endParaRPr>
          </a:p>
          <a:p>
            <a:pPr lvl="2"/>
            <a:r>
              <a:rPr lang="en-US" dirty="0" smtClean="0"/>
              <a:t>The </a:t>
            </a:r>
            <a:r>
              <a:rPr lang="en-US" dirty="0"/>
              <a:t>salient factors from the external </a:t>
            </a:r>
            <a:r>
              <a:rPr lang="en-US" dirty="0" smtClean="0"/>
              <a:t>are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Teachers’ behaviour and responses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Peers 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Parents </a:t>
            </a:r>
          </a:p>
          <a:p>
            <a:pPr marL="530352" lvl="2" indent="0">
              <a:buNone/>
            </a:pPr>
            <a:endParaRPr lang="en-AU" dirty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Internal </a:t>
            </a:r>
            <a:endParaRPr lang="en-AU" dirty="0" smtClean="0">
              <a:solidFill>
                <a:schemeClr val="tx1"/>
              </a:solidFill>
            </a:endParaRPr>
          </a:p>
          <a:p>
            <a:pPr lvl="2"/>
            <a:r>
              <a:rPr lang="en-US" dirty="0" smtClean="0"/>
              <a:t>Students’ characteristics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Shy vs. confident</a:t>
            </a:r>
          </a:p>
          <a:p>
            <a:pPr lvl="2"/>
            <a:r>
              <a:rPr lang="en-US" dirty="0" smtClean="0"/>
              <a:t>Learning motivation</a:t>
            </a:r>
          </a:p>
          <a:p>
            <a:pPr lvl="2"/>
            <a:r>
              <a:rPr lang="en-US" dirty="0" smtClean="0"/>
              <a:t>Age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>
                <a:sym typeface="Wingdings" pitchFamily="2" charset="2"/>
              </a:rPr>
              <a:t>early adolescence 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 </a:t>
            </a:r>
            <a:endParaRPr lang="en-US" dirty="0" smtClean="0"/>
          </a:p>
          <a:p>
            <a:pPr lvl="3"/>
            <a:endParaRPr lang="en-AU" sz="28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6262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239000" cy="626328"/>
          </a:xfrm>
        </p:spPr>
        <p:txBody>
          <a:bodyPr/>
          <a:lstStyle/>
          <a:p>
            <a:r>
              <a:rPr lang="en-AU" dirty="0" smtClean="0"/>
              <a:t>Results </a:t>
            </a:r>
            <a:r>
              <a:rPr lang="en-AU" sz="1200" cap="none" dirty="0" smtClean="0"/>
              <a:t>(</a:t>
            </a:r>
            <a:r>
              <a:rPr lang="en-AU" sz="1200" cap="none" dirty="0" err="1"/>
              <a:t>D</a:t>
            </a:r>
            <a:r>
              <a:rPr lang="en-AU" sz="1200" cap="none" dirty="0" err="1" smtClean="0"/>
              <a:t>easy</a:t>
            </a:r>
            <a:r>
              <a:rPr lang="en-AU" sz="1200" cap="none" dirty="0" smtClean="0"/>
              <a:t>)</a:t>
            </a:r>
            <a:endParaRPr lang="en-AU" sz="12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AU" dirty="0" smtClean="0"/>
          </a:p>
          <a:p>
            <a:r>
              <a:rPr lang="en-US" sz="2400" dirty="0" smtClean="0"/>
              <a:t>Are </a:t>
            </a:r>
            <a:r>
              <a:rPr lang="en-US" sz="2400" dirty="0"/>
              <a:t>kids happy with their school experience?  </a:t>
            </a:r>
            <a:endParaRPr lang="en-AU" sz="2400" dirty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Fortunately</a:t>
            </a:r>
            <a:r>
              <a:rPr lang="en-US" dirty="0">
                <a:solidFill>
                  <a:schemeClr val="tx1"/>
                </a:solidFill>
              </a:rPr>
              <a:t>, they are happy 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i="1" dirty="0" smtClean="0">
                <a:solidFill>
                  <a:schemeClr val="tx1"/>
                </a:solidFill>
              </a:rPr>
              <a:t>M</a:t>
            </a:r>
            <a:r>
              <a:rPr lang="en-US" dirty="0" smtClean="0">
                <a:solidFill>
                  <a:schemeClr val="tx1"/>
                </a:solidFill>
              </a:rPr>
              <a:t> school </a:t>
            </a:r>
            <a:r>
              <a:rPr lang="en-US" dirty="0">
                <a:solidFill>
                  <a:schemeClr val="tx1"/>
                </a:solidFill>
              </a:rPr>
              <a:t>satisfaction scale = 3.60, </a:t>
            </a:r>
            <a:r>
              <a:rPr lang="en-US" i="1" dirty="0" smtClean="0">
                <a:solidFill>
                  <a:schemeClr val="tx1"/>
                </a:solidFill>
              </a:rPr>
              <a:t>M </a:t>
            </a:r>
            <a:r>
              <a:rPr lang="en-US" dirty="0" smtClean="0">
                <a:solidFill>
                  <a:schemeClr val="tx1"/>
                </a:solidFill>
              </a:rPr>
              <a:t>positive </a:t>
            </a:r>
            <a:r>
              <a:rPr lang="en-US" dirty="0">
                <a:solidFill>
                  <a:schemeClr val="tx1"/>
                </a:solidFill>
              </a:rPr>
              <a:t>emotions </a:t>
            </a:r>
            <a:r>
              <a:rPr lang="en-US" dirty="0" smtClean="0">
                <a:solidFill>
                  <a:schemeClr val="tx1"/>
                </a:solidFill>
              </a:rPr>
              <a:t>= 3.67; </a:t>
            </a:r>
            <a:r>
              <a:rPr lang="en-US" i="1" dirty="0" smtClean="0">
                <a:solidFill>
                  <a:schemeClr val="tx1"/>
                </a:solidFill>
              </a:rPr>
              <a:t>M </a:t>
            </a:r>
            <a:r>
              <a:rPr lang="en-US" dirty="0" smtClean="0">
                <a:solidFill>
                  <a:schemeClr val="tx1"/>
                </a:solidFill>
              </a:rPr>
              <a:t>negative emotion = </a:t>
            </a:r>
            <a:r>
              <a:rPr lang="en-US" dirty="0">
                <a:solidFill>
                  <a:schemeClr val="tx1"/>
                </a:solidFill>
              </a:rPr>
              <a:t>2.65 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L</a:t>
            </a:r>
            <a:r>
              <a:rPr lang="en-US" dirty="0" err="1" smtClean="0">
                <a:solidFill>
                  <a:schemeClr val="tx1"/>
                </a:solidFill>
              </a:rPr>
              <a:t>ikert</a:t>
            </a:r>
            <a:r>
              <a:rPr lang="en-US" dirty="0" smtClean="0">
                <a:solidFill>
                  <a:schemeClr val="tx1"/>
                </a:solidFill>
              </a:rPr>
              <a:t>-type </a:t>
            </a:r>
            <a:r>
              <a:rPr lang="en-US" dirty="0">
                <a:solidFill>
                  <a:schemeClr val="tx1"/>
                </a:solidFill>
              </a:rPr>
              <a:t>scale 1-5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AU" dirty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are the most </a:t>
            </a:r>
            <a:r>
              <a:rPr lang="en-US" dirty="0" smtClean="0">
                <a:solidFill>
                  <a:schemeClr val="tx1"/>
                </a:solidFill>
              </a:rPr>
              <a:t>frequent positive </a:t>
            </a:r>
            <a:r>
              <a:rPr lang="en-US" dirty="0">
                <a:solidFill>
                  <a:schemeClr val="tx1"/>
                </a:solidFill>
              </a:rPr>
              <a:t>emotions?     </a:t>
            </a:r>
            <a:endParaRPr lang="en-AU" dirty="0">
              <a:solidFill>
                <a:schemeClr val="tx1"/>
              </a:solidFill>
            </a:endParaRPr>
          </a:p>
          <a:p>
            <a:pPr lvl="2"/>
            <a:r>
              <a:rPr lang="en-US" dirty="0" smtClean="0"/>
              <a:t>Joyful</a:t>
            </a:r>
            <a:r>
              <a:rPr lang="en-AU" dirty="0" smtClean="0"/>
              <a:t>; </a:t>
            </a:r>
            <a:r>
              <a:rPr lang="en-US" dirty="0"/>
              <a:t>l</a:t>
            </a:r>
            <a:r>
              <a:rPr lang="en-US" dirty="0" smtClean="0"/>
              <a:t>ively</a:t>
            </a:r>
            <a:r>
              <a:rPr lang="en-AU" dirty="0" smtClean="0"/>
              <a:t>; </a:t>
            </a:r>
            <a:r>
              <a:rPr lang="en-US" dirty="0"/>
              <a:t>d</a:t>
            </a:r>
            <a:r>
              <a:rPr lang="en-US" dirty="0" smtClean="0"/>
              <a:t>elighted</a:t>
            </a:r>
            <a:r>
              <a:rPr lang="en-AU" dirty="0" smtClean="0"/>
              <a:t>; </a:t>
            </a:r>
            <a:r>
              <a:rPr lang="en-US" dirty="0" smtClean="0"/>
              <a:t>happy</a:t>
            </a:r>
            <a:endParaRPr lang="en-AU" dirty="0"/>
          </a:p>
          <a:p>
            <a:endParaRPr lang="en-AU" sz="2400" dirty="0"/>
          </a:p>
          <a:p>
            <a:r>
              <a:rPr lang="en-US" sz="2400" dirty="0" smtClean="0"/>
              <a:t>Are </a:t>
            </a:r>
            <a:r>
              <a:rPr lang="en-US" sz="2400" dirty="0"/>
              <a:t>kids </a:t>
            </a:r>
            <a:r>
              <a:rPr lang="en-US" sz="2400" dirty="0" smtClean="0"/>
              <a:t>unhappy with </a:t>
            </a:r>
            <a:r>
              <a:rPr lang="en-US" sz="2400" dirty="0"/>
              <a:t>their school </a:t>
            </a:r>
            <a:r>
              <a:rPr lang="en-US" sz="2400" dirty="0" smtClean="0"/>
              <a:t>experience?</a:t>
            </a:r>
            <a:endParaRPr lang="en-AU" sz="2400" dirty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are the most </a:t>
            </a:r>
            <a:r>
              <a:rPr lang="en-US" dirty="0" smtClean="0">
                <a:solidFill>
                  <a:schemeClr val="tx1"/>
                </a:solidFill>
              </a:rPr>
              <a:t>frequent negative </a:t>
            </a:r>
            <a:r>
              <a:rPr lang="en-US" dirty="0">
                <a:solidFill>
                  <a:schemeClr val="tx1"/>
                </a:solidFill>
              </a:rPr>
              <a:t>emotions?</a:t>
            </a:r>
            <a:endParaRPr lang="en-AU" dirty="0">
              <a:solidFill>
                <a:schemeClr val="tx1"/>
              </a:solidFill>
            </a:endParaRPr>
          </a:p>
          <a:p>
            <a:pPr lvl="2"/>
            <a:r>
              <a:rPr lang="en-US" sz="2200" dirty="0" smtClean="0"/>
              <a:t>Tired</a:t>
            </a:r>
            <a:r>
              <a:rPr lang="en-AU" sz="2200" dirty="0" smtClean="0"/>
              <a:t>; </a:t>
            </a:r>
            <a:r>
              <a:rPr lang="en-US" sz="2200" dirty="0" smtClean="0"/>
              <a:t>confused</a:t>
            </a:r>
            <a:r>
              <a:rPr lang="en-US" sz="2800" dirty="0" smtClean="0"/>
              <a:t>; </a:t>
            </a:r>
            <a:r>
              <a:rPr lang="en-US" sz="2200" dirty="0" smtClean="0"/>
              <a:t>upset</a:t>
            </a:r>
            <a:r>
              <a:rPr lang="en-AU" sz="2200" dirty="0" smtClean="0"/>
              <a:t>; </a:t>
            </a:r>
            <a:r>
              <a:rPr lang="en-US" sz="2200" dirty="0" smtClean="0"/>
              <a:t>jittery</a:t>
            </a:r>
            <a:endParaRPr lang="en-AU" sz="2200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What makes them are unhappy with their school experience? </a:t>
            </a:r>
            <a:endParaRPr lang="en-AU" sz="2200" dirty="0" smtClean="0">
              <a:solidFill>
                <a:schemeClr val="tx1"/>
              </a:solidFill>
            </a:endParaRPr>
          </a:p>
          <a:p>
            <a:pPr lvl="2"/>
            <a:r>
              <a:rPr lang="en-US" dirty="0" smtClean="0"/>
              <a:t>Teachers</a:t>
            </a:r>
            <a:endParaRPr lang="en-US" dirty="0" smtClean="0"/>
          </a:p>
          <a:p>
            <a:pPr lvl="2"/>
            <a:r>
              <a:rPr lang="en-US" dirty="0" smtClean="0"/>
              <a:t>Parents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1532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Results </a:t>
            </a:r>
            <a:r>
              <a:rPr lang="en-AU" sz="1300" cap="none" dirty="0" smtClean="0"/>
              <a:t>(</a:t>
            </a:r>
            <a:r>
              <a:rPr lang="en-AU" sz="1300" cap="none" dirty="0" err="1"/>
              <a:t>D</a:t>
            </a:r>
            <a:r>
              <a:rPr lang="en-AU" sz="1300" cap="none" dirty="0" err="1" smtClean="0"/>
              <a:t>easy</a:t>
            </a:r>
            <a:r>
              <a:rPr lang="en-AU" sz="1300" cap="none" dirty="0" smtClean="0"/>
              <a:t>)</a:t>
            </a:r>
            <a:endParaRPr lang="en-AU" sz="13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544616"/>
          </a:xfrm>
        </p:spPr>
        <p:txBody>
          <a:bodyPr>
            <a:normAutofit fontScale="62500" lnSpcReduction="20000"/>
          </a:bodyPr>
          <a:lstStyle/>
          <a:p>
            <a:r>
              <a:rPr lang="en-AU" sz="2900" b="1" dirty="0" smtClean="0"/>
              <a:t>Quote students about teachers</a:t>
            </a:r>
          </a:p>
          <a:p>
            <a:r>
              <a:rPr lang="en-US" dirty="0"/>
              <a:t>When there is a student who do not understand, </a:t>
            </a:r>
            <a:r>
              <a:rPr lang="en-US" dirty="0" smtClean="0"/>
              <a:t>the teacher calls him </a:t>
            </a:r>
            <a:r>
              <a:rPr lang="en-US" dirty="0"/>
              <a:t>as “stupid</a:t>
            </a:r>
            <a:r>
              <a:rPr lang="en-US" dirty="0" smtClean="0"/>
              <a:t>”</a:t>
            </a:r>
            <a:r>
              <a:rPr lang="en-AU" dirty="0"/>
              <a:t> </a:t>
            </a:r>
            <a:endParaRPr lang="en-AU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</a:rPr>
              <a:t>KP Primary School,  group1)</a:t>
            </a:r>
            <a:endParaRPr lang="en-AU" dirty="0">
              <a:solidFill>
                <a:schemeClr val="tx1"/>
              </a:solidFill>
            </a:endParaRPr>
          </a:p>
          <a:p>
            <a:endParaRPr lang="en-AU" dirty="0"/>
          </a:p>
          <a:p>
            <a:r>
              <a:rPr lang="en-US" dirty="0"/>
              <a:t>The teacher often </a:t>
            </a:r>
            <a:r>
              <a:rPr lang="en-US" dirty="0" smtClean="0"/>
              <a:t>mentions </a:t>
            </a:r>
            <a:r>
              <a:rPr lang="en-US" dirty="0"/>
              <a:t>students’ names </a:t>
            </a:r>
            <a:r>
              <a:rPr lang="en-US" dirty="0" smtClean="0"/>
              <a:t>who </a:t>
            </a:r>
            <a:r>
              <a:rPr lang="en-US" dirty="0"/>
              <a:t>got bad score in </a:t>
            </a:r>
            <a:r>
              <a:rPr lang="en-US" dirty="0" smtClean="0"/>
              <a:t>a test</a:t>
            </a:r>
            <a:r>
              <a:rPr lang="en-US" dirty="0"/>
              <a:t>, and then the teacher gets </a:t>
            </a:r>
            <a:r>
              <a:rPr lang="en-US" dirty="0" smtClean="0"/>
              <a:t>angry with </a:t>
            </a:r>
            <a:r>
              <a:rPr lang="en-US" dirty="0"/>
              <a:t>them. When </a:t>
            </a:r>
            <a:r>
              <a:rPr lang="en-US" dirty="0" smtClean="0"/>
              <a:t>they do </a:t>
            </a:r>
            <a:r>
              <a:rPr lang="en-US" dirty="0"/>
              <a:t>not understand the lesson, the teacher gets </a:t>
            </a:r>
            <a:r>
              <a:rPr lang="en-US" dirty="0" smtClean="0"/>
              <a:t>angrier…..   It </a:t>
            </a:r>
            <a:r>
              <a:rPr lang="en-US" dirty="0"/>
              <a:t>seems </a:t>
            </a:r>
            <a:r>
              <a:rPr lang="en-US" dirty="0" smtClean="0"/>
              <a:t>that the teacher compares the students </a:t>
            </a:r>
            <a:r>
              <a:rPr lang="en-US" dirty="0"/>
              <a:t>each </a:t>
            </a:r>
            <a:r>
              <a:rPr lang="en-US" dirty="0" smtClean="0"/>
              <a:t>other. The teacher doesn’t pay any attention on the low scorers. </a:t>
            </a:r>
            <a:endParaRPr lang="en-AU" dirty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</a:rPr>
              <a:t>KP Primary School,  group 2).</a:t>
            </a:r>
            <a:endParaRPr lang="en-AU" dirty="0">
              <a:solidFill>
                <a:schemeClr val="tx1"/>
              </a:solidFill>
            </a:endParaRPr>
          </a:p>
          <a:p>
            <a:endParaRPr lang="en-AU" dirty="0" smtClean="0"/>
          </a:p>
          <a:p>
            <a:r>
              <a:rPr lang="en-AU" sz="2900" b="1" dirty="0"/>
              <a:t>Quote students about </a:t>
            </a:r>
            <a:r>
              <a:rPr lang="en-AU" sz="2900" b="1" dirty="0" smtClean="0"/>
              <a:t>parents</a:t>
            </a:r>
          </a:p>
          <a:p>
            <a:r>
              <a:rPr lang="en-US" dirty="0" smtClean="0"/>
              <a:t>‘I </a:t>
            </a:r>
            <a:r>
              <a:rPr lang="en-US" dirty="0" smtClean="0"/>
              <a:t>feel tired after school. </a:t>
            </a:r>
            <a:r>
              <a:rPr lang="en-US" dirty="0"/>
              <a:t>Even on Sunday, I have to </a:t>
            </a:r>
            <a:r>
              <a:rPr lang="en-US" dirty="0" smtClean="0"/>
              <a:t>study, </a:t>
            </a:r>
            <a:r>
              <a:rPr lang="en-US" dirty="0"/>
              <a:t>too. I have to prepare for </a:t>
            </a:r>
            <a:r>
              <a:rPr lang="en-US" dirty="0" smtClean="0"/>
              <a:t>a </a:t>
            </a:r>
            <a:r>
              <a:rPr lang="en-US" dirty="0" smtClean="0"/>
              <a:t>test</a:t>
            </a:r>
            <a:r>
              <a:rPr lang="en-US" dirty="0" smtClean="0"/>
              <a:t>”</a:t>
            </a:r>
            <a:endParaRPr lang="en-AU" dirty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(KP </a:t>
            </a:r>
            <a:r>
              <a:rPr lang="en-US" dirty="0">
                <a:solidFill>
                  <a:schemeClr val="tx1"/>
                </a:solidFill>
              </a:rPr>
              <a:t>Primary School, group </a:t>
            </a:r>
            <a:r>
              <a:rPr lang="en-US" dirty="0" smtClean="0">
                <a:solidFill>
                  <a:schemeClr val="tx1"/>
                </a:solidFill>
              </a:rPr>
              <a:t>1)</a:t>
            </a:r>
          </a:p>
          <a:p>
            <a:pPr marL="292608" lvl="1" indent="0">
              <a:buNone/>
            </a:pPr>
            <a:r>
              <a:rPr lang="en-US" dirty="0">
                <a:solidFill>
                  <a:schemeClr val="tx1"/>
                </a:solidFill>
              </a:rPr>
              <a:t> 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US" dirty="0"/>
              <a:t>“Because </a:t>
            </a:r>
            <a:r>
              <a:rPr lang="en-US" dirty="0" smtClean="0"/>
              <a:t>I </a:t>
            </a:r>
            <a:r>
              <a:rPr lang="en-US" dirty="0"/>
              <a:t>am in </a:t>
            </a:r>
            <a:r>
              <a:rPr lang="en-US" dirty="0" smtClean="0"/>
              <a:t>excellent class</a:t>
            </a:r>
            <a:r>
              <a:rPr lang="en-US" dirty="0"/>
              <a:t>. I feel depressed. I have to get higher score to </a:t>
            </a:r>
            <a:r>
              <a:rPr lang="en-US" dirty="0" smtClean="0"/>
              <a:t>save my face</a:t>
            </a:r>
            <a:r>
              <a:rPr lang="en-US" dirty="0" smtClean="0"/>
              <a:t>.”</a:t>
            </a:r>
            <a:endParaRPr lang="en-AU" dirty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(M </a:t>
            </a:r>
            <a:r>
              <a:rPr lang="en-US" dirty="0">
                <a:solidFill>
                  <a:schemeClr val="tx1"/>
                </a:solidFill>
              </a:rPr>
              <a:t>Primary School, group </a:t>
            </a:r>
            <a:r>
              <a:rPr lang="en-US" dirty="0" smtClean="0">
                <a:solidFill>
                  <a:schemeClr val="tx1"/>
                </a:solidFill>
              </a:rPr>
              <a:t>1)</a:t>
            </a:r>
          </a:p>
          <a:p>
            <a:pPr marL="292608" lvl="1" indent="0">
              <a:buNone/>
            </a:pPr>
            <a:endParaRPr lang="en-AU" dirty="0">
              <a:solidFill>
                <a:schemeClr val="tx1"/>
              </a:solidFill>
            </a:endParaRPr>
          </a:p>
          <a:p>
            <a:r>
              <a:rPr lang="en-US" dirty="0"/>
              <a:t> </a:t>
            </a:r>
            <a:r>
              <a:rPr lang="en-US" dirty="0" smtClean="0"/>
              <a:t>“….. </a:t>
            </a:r>
            <a:r>
              <a:rPr lang="en-US" dirty="0"/>
              <a:t>we are under pressure, we do not have enough time for </a:t>
            </a:r>
            <a:r>
              <a:rPr lang="en-US" dirty="0" smtClean="0"/>
              <a:t>playing”</a:t>
            </a:r>
            <a:endParaRPr lang="en-AU" dirty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(M </a:t>
            </a:r>
            <a:r>
              <a:rPr lang="en-US" dirty="0">
                <a:solidFill>
                  <a:schemeClr val="tx1"/>
                </a:solidFill>
              </a:rPr>
              <a:t>Primary School, group </a:t>
            </a:r>
            <a:r>
              <a:rPr lang="en-US" dirty="0" smtClean="0">
                <a:solidFill>
                  <a:schemeClr val="tx1"/>
                </a:solidFill>
              </a:rPr>
              <a:t>1)</a:t>
            </a:r>
            <a:endParaRPr lang="en-A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82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Implication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Providing a better learning environment for:</a:t>
            </a:r>
          </a:p>
          <a:p>
            <a:pPr lvl="1"/>
            <a:r>
              <a:rPr lang="en-US" sz="2500" dirty="0" smtClean="0">
                <a:solidFill>
                  <a:schemeClr val="tx1"/>
                </a:solidFill>
              </a:rPr>
              <a:t>Students’ academic help-seeking behaviour</a:t>
            </a:r>
          </a:p>
          <a:p>
            <a:pPr lvl="1"/>
            <a:r>
              <a:rPr lang="en-US" sz="2500" dirty="0" smtClean="0">
                <a:solidFill>
                  <a:schemeClr val="tx1"/>
                </a:solidFill>
              </a:rPr>
              <a:t>Students’ well-being</a:t>
            </a:r>
          </a:p>
          <a:p>
            <a:pPr marL="292608" lvl="1" indent="0">
              <a:buNone/>
            </a:pPr>
            <a:endParaRPr lang="en-US" sz="2500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Important </a:t>
            </a:r>
            <a:r>
              <a:rPr lang="en-US" dirty="0"/>
              <a:t>contribution to the body of </a:t>
            </a:r>
            <a:r>
              <a:rPr lang="en-US" dirty="0" smtClean="0"/>
              <a:t>knowledge related to the study</a:t>
            </a:r>
          </a:p>
        </p:txBody>
      </p:sp>
    </p:spTree>
    <p:extLst>
      <p:ext uri="{BB962C8B-B14F-4D97-AF65-F5344CB8AC3E}">
        <p14:creationId xmlns:p14="http://schemas.microsoft.com/office/powerpoint/2010/main" val="339879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76" y="4797152"/>
            <a:ext cx="3384376" cy="606023"/>
          </a:xfrm>
        </p:spPr>
        <p:txBody>
          <a:bodyPr/>
          <a:lstStyle/>
          <a:p>
            <a:r>
              <a:rPr lang="en-AU" dirty="0" smtClean="0"/>
              <a:t>Thank You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70" y="404664"/>
            <a:ext cx="3455988" cy="2303462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844824"/>
            <a:ext cx="3268568" cy="24482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48" y="3789040"/>
            <a:ext cx="3252311" cy="243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6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1411</TotalTime>
  <Words>495</Words>
  <Application>Microsoft Office PowerPoint</Application>
  <PresentationFormat>On-screen Show (4:3)</PresentationFormat>
  <Paragraphs>102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Opulent</vt:lpstr>
      <vt:lpstr>Jakarta-Indonesian Primary students’ experiences in school</vt:lpstr>
      <vt:lpstr>Outline Presentation</vt:lpstr>
      <vt:lpstr>Background</vt:lpstr>
      <vt:lpstr>Research Questions </vt:lpstr>
      <vt:lpstr>Methodology</vt:lpstr>
      <vt:lpstr>RESULTS (Ratna)</vt:lpstr>
      <vt:lpstr>RESULTS (Ratna)</vt:lpstr>
      <vt:lpstr>Results (Deasy)</vt:lpstr>
      <vt:lpstr>Results (Deasy)</vt:lpstr>
      <vt:lpstr>Implication</vt:lpstr>
      <vt:lpstr>Thank You</vt:lpstr>
    </vt:vector>
  </TitlesOfParts>
  <Company>Charles Darwin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Jakarta-Indonesian Primary students’ experiences in school</dc:title>
  <dc:creator>CDU</dc:creator>
  <cp:lastModifiedBy>CDU</cp:lastModifiedBy>
  <cp:revision>57</cp:revision>
  <dcterms:created xsi:type="dcterms:W3CDTF">2013-07-16T00:45:42Z</dcterms:created>
  <dcterms:modified xsi:type="dcterms:W3CDTF">2013-08-01T04:16:05Z</dcterms:modified>
</cp:coreProperties>
</file>